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ink/ink1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300" r:id="rId3"/>
    <p:sldId id="298" r:id="rId4"/>
    <p:sldId id="450" r:id="rId5"/>
    <p:sldId id="451" r:id="rId6"/>
    <p:sldId id="275" r:id="rId7"/>
    <p:sldId id="276" r:id="rId8"/>
    <p:sldId id="277" r:id="rId9"/>
    <p:sldId id="455" r:id="rId10"/>
    <p:sldId id="279" r:id="rId11"/>
    <p:sldId id="280" r:id="rId12"/>
    <p:sldId id="458" r:id="rId13"/>
    <p:sldId id="282" r:id="rId14"/>
    <p:sldId id="459" r:id="rId15"/>
    <p:sldId id="283" r:id="rId16"/>
    <p:sldId id="285" r:id="rId17"/>
    <p:sldId id="464" r:id="rId18"/>
    <p:sldId id="465" r:id="rId19"/>
    <p:sldId id="288" r:id="rId20"/>
    <p:sldId id="289" r:id="rId21"/>
    <p:sldId id="292" r:id="rId22"/>
    <p:sldId id="290" r:id="rId23"/>
    <p:sldId id="296" r:id="rId24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037" autoAdjust="0"/>
  </p:normalViewPr>
  <p:slideViewPr>
    <p:cSldViewPr snapToGrid="0">
      <p:cViewPr varScale="1">
        <p:scale>
          <a:sx n="61" d="100"/>
          <a:sy n="61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1.06383" units="1/cm"/>
          <inkml:channelProperty channel="Y" name="resolution" value="32.20126" units="1/cm"/>
          <inkml:channelProperty channel="T" name="resolution" value="1" units="1/dev"/>
        </inkml:channelProperties>
      </inkml:inkSource>
      <inkml:timestamp xml:id="ts0" timeString="2021-03-03T13:14:54.0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10855 5695 0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461F8-25C5-42AE-8D47-88E1C2DD7CE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8D5C3-3A75-4992-8E4B-6DDAA6CF3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5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 dear students. How can you hear me. today's lecture, oh, turned out to be quite voluminous. The lecture is very important, so I will ask you to take your pens and notes to write them down for better memorization. </a:t>
            </a:r>
          </a:p>
          <a:p>
            <a:r>
              <a:rPr lang="en-US" dirty="0"/>
              <a:t>Can you see the slide
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5C3-3A75-4992-8E4B-6DDAA6CF343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2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Схема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5C3-3A75-4992-8E4B-6DDAA6CF343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0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168" y="4855103"/>
            <a:ext cx="8741664" cy="2453161"/>
          </a:xfrm>
        </p:spPr>
        <p:txBody>
          <a:bodyPr>
            <a:normAutofit/>
          </a:bodyPr>
          <a:lstStyle/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The methodological apparatus of research (part 1)
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929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355E99-5327-40A5-BF99-58D5C52EE12F}" type="slidenum">
              <a:rPr lang="ru-RU" altLang="ru-RU" smtClean="0">
                <a:solidFill>
                  <a:srgbClr val="898989"/>
                </a:solidFill>
              </a:rPr>
              <a:pPr/>
              <a:t>10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09875" y="1044000"/>
            <a:ext cx="379095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RESEARCH PROBLEM</a:t>
            </a:r>
            <a:endParaRPr lang="ru-RU" altLang="ru-RU" sz="3200" b="1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62000" y="1143000"/>
            <a:ext cx="1981200" cy="485775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781800" y="1143000"/>
            <a:ext cx="2011363" cy="485775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1447800" y="3352800"/>
            <a:ext cx="6934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b="1" dirty="0"/>
              <a:t>«</a:t>
            </a:r>
            <a:r>
              <a:rPr lang="en-US" altLang="ru-RU" b="1" dirty="0"/>
              <a:t>knowledge of ignorance</a:t>
            </a:r>
            <a:r>
              <a:rPr lang="ru-RU" altLang="ru-RU" b="1" dirty="0"/>
              <a:t>» - </a:t>
            </a:r>
            <a:r>
              <a:rPr lang="en-US" altLang="ru-RU" dirty="0"/>
              <a:t>an objectively arising question in the course of the development of cognition, the solution of which is of significant practical or theoretical interest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1396" y="2506663"/>
            <a:ext cx="6593953" cy="646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this is a category that means something unknown in science, which is to be discovered, proved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5105400"/>
            <a:ext cx="6781800" cy="923330"/>
          </a:xfrm>
          <a:prstGeom prst="rect">
            <a:avLst/>
          </a:prstGeom>
          <a:solidFill>
            <a:srgbClr val="FFE4C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/>
              <a:t>the research problem </a:t>
            </a:r>
            <a:r>
              <a:rPr lang="en-US" dirty="0"/>
              <a:t>is a perceived contradiction between the available and required level of knowledge about a particular aspect of the studied reality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333651-9CC4-450D-81DC-998C29936A4D}" type="slidenum">
              <a:rPr lang="ru-RU" altLang="ru-RU" smtClean="0">
                <a:solidFill>
                  <a:srgbClr val="898989"/>
                </a:solidFill>
              </a:rPr>
              <a:pPr/>
              <a:t>11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2755" y="526762"/>
            <a:ext cx="4040389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Object Research</a:t>
            </a:r>
            <a:endParaRPr lang="ru-RU" alt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8725" y="3423950"/>
            <a:ext cx="414655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Subject Research</a:t>
            </a:r>
            <a:endParaRPr lang="ru-RU" altLang="ru-RU" sz="3200" b="1" dirty="0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1219200" y="5762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4238625" y="2481263"/>
            <a:ext cx="485775" cy="871537"/>
          </a:xfrm>
          <a:prstGeom prst="downArrow">
            <a:avLst>
              <a:gd name="adj1" fmla="val 50000"/>
              <a:gd name="adj2" fmla="val 274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6797233" y="3492499"/>
            <a:ext cx="1600200" cy="485775"/>
          </a:xfrm>
          <a:prstGeom prst="rightArrow">
            <a:avLst>
              <a:gd name="adj1" fmla="val 50000"/>
              <a:gd name="adj2" fmla="val 502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250" y="1595438"/>
            <a:ext cx="58674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</a:rPr>
              <a:t>it is a process or phenomenon that creates a problem situation and is chosen to study 
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6563" y="4705350"/>
            <a:ext cx="60960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</a:rPr>
              <a:t>this is the aspect of the problem, exploring which, we know a holistic object, highlighting its main, most significant features, the property of the OBJECT
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AAFDB0-EF16-42DF-B66A-B95BBA34D5BC}" type="slidenum">
              <a:rPr lang="ru-RU" altLang="ru-RU" smtClean="0">
                <a:solidFill>
                  <a:srgbClr val="898989"/>
                </a:solidFill>
              </a:rPr>
              <a:pPr/>
              <a:t>12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5688" y="279400"/>
            <a:ext cx="45720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Object Research</a:t>
            </a:r>
            <a:endParaRPr lang="ru-RU" alt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524000"/>
            <a:ext cx="7969250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</a:rPr>
              <a:t>what a particular study studies, what scientific knowledge is aimed at - a set of connections, relationships and properties that exists objectively in theory and practice and serves as a source of information necessary for the researcher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914400" y="4581525"/>
            <a:ext cx="7848600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ru-RU" b="1" u="sng" dirty="0">
                <a:solidFill>
                  <a:schemeClr val="accent2"/>
                </a:solidFill>
              </a:rPr>
              <a:t>V.V. </a:t>
            </a:r>
            <a:r>
              <a:rPr lang="en-US" altLang="ru-RU" b="1" u="sng" dirty="0" err="1">
                <a:solidFill>
                  <a:schemeClr val="accent2"/>
                </a:solidFill>
              </a:rPr>
              <a:t>Krajewski</a:t>
            </a:r>
            <a:r>
              <a:rPr lang="ru-RU" altLang="ru-RU" b="1" u="sng" dirty="0">
                <a:solidFill>
                  <a:schemeClr val="accent2"/>
                </a:solidFill>
              </a:rPr>
              <a:t>:</a:t>
            </a:r>
            <a:r>
              <a:rPr lang="ru-RU" altLang="ru-RU" dirty="0"/>
              <a:t> </a:t>
            </a:r>
            <a:r>
              <a:rPr lang="en-US" altLang="ru-RU" dirty="0"/>
              <a:t>when determining an object, the question should be answered: what is being considered?</a:t>
            </a:r>
            <a:endParaRPr lang="ru-RU" altLang="ru-RU" dirty="0"/>
          </a:p>
          <a:p>
            <a:pPr>
              <a:spcBef>
                <a:spcPts val="1200"/>
              </a:spcBef>
            </a:pPr>
            <a:r>
              <a:rPr lang="en-US" altLang="ru-RU" b="1" u="sng" dirty="0">
                <a:solidFill>
                  <a:schemeClr val="accent2"/>
                </a:solidFill>
              </a:rPr>
              <a:t>V</a:t>
            </a:r>
            <a:r>
              <a:rPr lang="ru-RU" altLang="ru-RU" b="1" u="sng" dirty="0">
                <a:solidFill>
                  <a:schemeClr val="accent2"/>
                </a:solidFill>
              </a:rPr>
              <a:t>.</a:t>
            </a:r>
            <a:r>
              <a:rPr lang="en-US" altLang="ru-RU" b="1" u="sng" dirty="0">
                <a:solidFill>
                  <a:schemeClr val="accent2"/>
                </a:solidFill>
              </a:rPr>
              <a:t>I</a:t>
            </a:r>
            <a:r>
              <a:rPr lang="ru-RU" altLang="ru-RU" b="1" u="sng" dirty="0">
                <a:solidFill>
                  <a:schemeClr val="accent2"/>
                </a:solidFill>
              </a:rPr>
              <a:t>. </a:t>
            </a:r>
            <a:r>
              <a:rPr lang="en-US" altLang="ru-RU" b="1" u="sng" dirty="0" err="1">
                <a:solidFill>
                  <a:schemeClr val="accent2"/>
                </a:solidFill>
              </a:rPr>
              <a:t>Zagvjazinsy</a:t>
            </a:r>
            <a:r>
              <a:rPr lang="ru-RU" altLang="ru-RU" b="1" u="sng" dirty="0">
                <a:solidFill>
                  <a:schemeClr val="accent2"/>
                </a:solidFill>
              </a:rPr>
              <a:t>:</a:t>
            </a:r>
            <a:r>
              <a:rPr lang="ru-RU" altLang="ru-RU" dirty="0"/>
              <a:t> </a:t>
            </a:r>
            <a:r>
              <a:rPr lang="en-US" altLang="ru-RU" dirty="0"/>
              <a:t>a combination of properties and relationships that exist independently of the cognizant and are reflected by the object</a:t>
            </a:r>
            <a:endParaRPr lang="ru-RU" altLang="ru-RU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47800" y="3514725"/>
            <a:ext cx="6781800" cy="64611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ru-RU" b="1" i="1" u="sng" dirty="0"/>
              <a:t>Object of scientific research </a:t>
            </a:r>
            <a:r>
              <a:rPr lang="en-US" altLang="ru-RU" b="1" dirty="0"/>
              <a:t>answers the question</a:t>
            </a:r>
            <a:r>
              <a:rPr lang="ru-RU" altLang="ru-RU" b="1" dirty="0"/>
              <a:t>: </a:t>
            </a:r>
            <a:r>
              <a:rPr lang="en-US" altLang="ru-RU" b="1" i="1" dirty="0">
                <a:solidFill>
                  <a:schemeClr val="tx1"/>
                </a:solidFill>
              </a:rPr>
              <a:t>What is studied in this study?</a:t>
            </a:r>
            <a:endParaRPr lang="ru-RU" altLang="ru-RU" b="1" i="1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0" y="2976563"/>
            <a:ext cx="6781800" cy="3667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ru-RU" b="1" i="1" u="sng" dirty="0"/>
              <a:t>Object of science </a:t>
            </a:r>
            <a:r>
              <a:rPr lang="en-US" altLang="ru-RU" b="1" dirty="0"/>
              <a:t>answers the question</a:t>
            </a:r>
            <a:r>
              <a:rPr lang="ru-RU" altLang="ru-RU" b="1" dirty="0"/>
              <a:t>: </a:t>
            </a:r>
            <a:r>
              <a:rPr lang="en-US" altLang="ru-RU" b="1" i="1" dirty="0">
                <a:solidFill>
                  <a:schemeClr val="tx1"/>
                </a:solidFill>
              </a:rPr>
              <a:t>What does science learn?</a:t>
            </a:r>
            <a:endParaRPr lang="ru-RU" altLang="ru-RU" b="1" i="1" dirty="0">
              <a:solidFill>
                <a:schemeClr val="tx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85800" y="2867025"/>
            <a:ext cx="381000" cy="5857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96938" y="3525838"/>
            <a:ext cx="381000" cy="5842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5463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7ECCFB-8DC6-4FED-95B4-0BF35B0CA0DC}" type="slidenum">
              <a:rPr lang="ru-RU" altLang="ru-RU" smtClean="0">
                <a:solidFill>
                  <a:srgbClr val="898989"/>
                </a:solidFill>
              </a:rPr>
              <a:pPr/>
              <a:t>13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1600200"/>
            <a:ext cx="675005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more specific and includes only those connections and relationships, which are subject to direct study in this work, set the boundaries of scientific search
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304800"/>
            <a:ext cx="45720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Subject</a:t>
            </a:r>
            <a:r>
              <a:rPr lang="ru-RU" altLang="ru-RU" sz="3200" b="1" dirty="0"/>
              <a:t> </a:t>
            </a:r>
            <a:r>
              <a:rPr lang="en-US" altLang="ru-RU" sz="3200" b="1" dirty="0"/>
              <a:t>Research</a:t>
            </a:r>
            <a:endParaRPr lang="ru-RU" altLang="ru-RU" sz="3200" b="1" dirty="0"/>
          </a:p>
        </p:txBody>
      </p:sp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2819400" y="274161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Several subjects can be identified in each object
</a:t>
            </a:r>
            <a:endParaRPr lang="ru-RU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62200" y="2735263"/>
            <a:ext cx="381000" cy="5842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990600" y="4038600"/>
            <a:ext cx="7848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ru-RU" sz="2000" b="1" u="sng" dirty="0">
                <a:solidFill>
                  <a:schemeClr val="accent2"/>
                </a:solidFill>
              </a:rPr>
              <a:t> V.V. </a:t>
            </a:r>
            <a:r>
              <a:rPr lang="en-US" altLang="ru-RU" sz="2000" b="1" u="sng" dirty="0" err="1">
                <a:solidFill>
                  <a:schemeClr val="accent2"/>
                </a:solidFill>
              </a:rPr>
              <a:t>Krajewski</a:t>
            </a:r>
            <a:r>
              <a:rPr lang="ru-RU" altLang="ru-RU" sz="2000" b="1" u="sng" dirty="0">
                <a:solidFill>
                  <a:schemeClr val="accent2"/>
                </a:solidFill>
              </a:rPr>
              <a:t>:</a:t>
            </a:r>
            <a:r>
              <a:rPr lang="ru-RU" altLang="ru-RU" sz="2000" dirty="0"/>
              <a:t> </a:t>
            </a:r>
            <a:r>
              <a:rPr lang="en-US" altLang="ru-RU" sz="2000" dirty="0"/>
              <a:t>subject denotes the aspect of consideration</a:t>
            </a:r>
            <a:endParaRPr lang="ru-RU" altLang="ru-RU" sz="2000" dirty="0"/>
          </a:p>
          <a:p>
            <a:pPr>
              <a:spcBef>
                <a:spcPts val="1200"/>
              </a:spcBef>
            </a:pPr>
            <a:r>
              <a:rPr lang="en-US" altLang="ru-RU" sz="2000" b="1" u="sng" dirty="0">
                <a:solidFill>
                  <a:schemeClr val="accent2"/>
                </a:solidFill>
              </a:rPr>
              <a:t>V</a:t>
            </a:r>
            <a:r>
              <a:rPr lang="ru-RU" altLang="ru-RU" sz="2000" b="1" u="sng" dirty="0">
                <a:solidFill>
                  <a:schemeClr val="accent2"/>
                </a:solidFill>
              </a:rPr>
              <a:t>.</a:t>
            </a:r>
            <a:r>
              <a:rPr lang="en-US" altLang="ru-RU" sz="2000" b="1" u="sng" dirty="0">
                <a:solidFill>
                  <a:schemeClr val="accent2"/>
                </a:solidFill>
              </a:rPr>
              <a:t>I</a:t>
            </a:r>
            <a:r>
              <a:rPr lang="ru-RU" altLang="ru-RU" sz="2000" b="1" u="sng" dirty="0">
                <a:solidFill>
                  <a:schemeClr val="accent2"/>
                </a:solidFill>
              </a:rPr>
              <a:t>. </a:t>
            </a:r>
            <a:r>
              <a:rPr lang="en-US" altLang="ru-RU" sz="2000" b="1" u="sng" dirty="0" err="1">
                <a:solidFill>
                  <a:schemeClr val="accent2"/>
                </a:solidFill>
              </a:rPr>
              <a:t>Zagvjazinsy</a:t>
            </a:r>
            <a:r>
              <a:rPr lang="ru-RU" altLang="ru-RU" sz="2000" b="1" u="sng" dirty="0">
                <a:solidFill>
                  <a:schemeClr val="accent2"/>
                </a:solidFill>
              </a:rPr>
              <a:t>: </a:t>
            </a:r>
            <a:r>
              <a:rPr lang="en-US" altLang="ru-RU" sz="2000" dirty="0"/>
              <a:t>elements, connections, object relationships to be studied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4C0E95-1DB3-4A7B-A3BB-8B3B541EABEA}" type="slidenum">
              <a:rPr lang="ru-RU" altLang="ru-RU" smtClean="0">
                <a:solidFill>
                  <a:srgbClr val="898989"/>
                </a:solidFill>
              </a:rPr>
              <a:pPr/>
              <a:t>14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7239000" cy="7080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altLang="ru-RU" sz="2000" i="1" dirty="0"/>
              <a:t>The object and the subject of the study relate to each other as </a:t>
            </a:r>
            <a:r>
              <a:rPr lang="ru-RU" altLang="ru-RU" sz="2000" i="1" dirty="0"/>
              <a:t> </a:t>
            </a:r>
            <a:r>
              <a:rPr lang="en-US" altLang="ru-RU" sz="2000" b="1" dirty="0">
                <a:solidFill>
                  <a:schemeClr val="accent5">
                    <a:lumMod val="75000"/>
                  </a:schemeClr>
                </a:solidFill>
              </a:rPr>
              <a:t>whole and part</a:t>
            </a:r>
            <a:r>
              <a:rPr lang="ru-RU" altLang="ru-RU" sz="2000" i="1" dirty="0"/>
              <a:t>, </a:t>
            </a:r>
            <a:r>
              <a:rPr lang="en-US" altLang="ru-RU" sz="2000" i="1" dirty="0"/>
              <a:t>general and private</a:t>
            </a:r>
            <a:endParaRPr lang="ru-RU" altLang="ru-RU" sz="2000" i="1" dirty="0"/>
          </a:p>
        </p:txBody>
      </p:sp>
      <p:sp>
        <p:nvSpPr>
          <p:cNvPr id="4" name="Овал 3"/>
          <p:cNvSpPr/>
          <p:nvPr/>
        </p:nvSpPr>
        <p:spPr>
          <a:xfrm>
            <a:off x="2514600" y="3657600"/>
            <a:ext cx="4800600" cy="15065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201988" y="3965575"/>
            <a:ext cx="121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Object
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800600" y="3789363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Subject
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621088" y="447675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Subject
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49875" y="4370388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Subject
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4625" y="2298700"/>
            <a:ext cx="6931025" cy="7080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ru-RU" sz="2000" b="1" i="1" dirty="0">
                <a:solidFill>
                  <a:schemeClr val="tx1"/>
                </a:solidFill>
                <a:latin typeface="Arial" panose="020B0604020202020204" pitchFamily="34" charset="0"/>
              </a:rPr>
              <a:t>Object</a:t>
            </a:r>
            <a:r>
              <a:rPr lang="ru-RU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determined through the test subjects</a:t>
            </a:r>
            <a:r>
              <a:rPr lang="ru-RU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and </a:t>
            </a:r>
            <a:r>
              <a:rPr lang="en-US" altLang="ru-RU" sz="2000" b="1" i="1" dirty="0">
                <a:solidFill>
                  <a:schemeClr val="tx1"/>
                </a:solidFill>
                <a:latin typeface="Arial" panose="020B0604020202020204" pitchFamily="34" charset="0"/>
              </a:rPr>
              <a:t>Subject</a:t>
            </a:r>
            <a:r>
              <a:rPr lang="ru-RU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 – </a:t>
            </a:r>
            <a:r>
              <a:rPr lang="en-US" altLang="ru-RU" sz="2000" i="1" dirty="0">
                <a:solidFill>
                  <a:schemeClr val="tx1"/>
                </a:solidFill>
                <a:latin typeface="Arial" panose="020B0604020202020204" pitchFamily="34" charset="0"/>
              </a:rPr>
              <a:t>through what they have studied </a:t>
            </a:r>
            <a:endParaRPr lang="ru-RU" altLang="ru-RU" sz="2000" i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2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FDBBCE-EE59-4855-8B68-C0D0AC38FA52}" type="slidenum">
              <a:rPr lang="ru-RU" altLang="ru-RU" smtClean="0">
                <a:solidFill>
                  <a:srgbClr val="898989"/>
                </a:solidFill>
              </a:rPr>
              <a:pPr/>
              <a:t>15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3201" y="850900"/>
            <a:ext cx="3878316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THE PURPOSE OF THE STUDY</a:t>
            </a:r>
            <a:endParaRPr lang="ru-RU" altLang="ru-RU" sz="3200" b="1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62000" y="1143000"/>
            <a:ext cx="1981200" cy="485775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781800" y="1143000"/>
            <a:ext cx="2011363" cy="485775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2163763"/>
            <a:ext cx="6781800" cy="646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rgbClr val="222222"/>
                </a:solidFill>
                <a:latin typeface="arial" panose="020B0604020202020204" pitchFamily="34" charset="0"/>
              </a:rPr>
              <a:t>what the researcher should achieve in the most general form as a result of the work</a:t>
            </a:r>
            <a:r>
              <a:rPr lang="ru-RU" altLang="ru-RU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en-US" altLang="ru-RU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some image of the future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3303588"/>
            <a:ext cx="6259513" cy="92333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The goal is formulated briefly and ultimately accurately, in a meaningful respect expressing what the basic, what the researcher intends to do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01950" y="4618038"/>
            <a:ext cx="45720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The goal is fleshed out and developed in the tasks of the study</a:t>
            </a:r>
            <a:endParaRPr lang="ru-RU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62100" y="3471863"/>
            <a:ext cx="381000" cy="58578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23C3C4-AD86-4F18-8A46-C876A78CEA32}" type="slidenum">
              <a:rPr lang="ru-RU" altLang="ru-RU" smtClean="0">
                <a:solidFill>
                  <a:srgbClr val="898989"/>
                </a:solidFill>
              </a:rPr>
              <a:pPr/>
              <a:t>16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25" y="815400"/>
            <a:ext cx="414655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Hypothesis</a:t>
            </a:r>
            <a:r>
              <a:rPr lang="ru-RU" altLang="ru-RU" sz="3200" b="1" dirty="0"/>
              <a:t> </a:t>
            </a:r>
            <a:r>
              <a:rPr lang="en-US" altLang="ru-RU" sz="3200" b="1" dirty="0"/>
              <a:t>Research</a:t>
            </a:r>
            <a:endParaRPr lang="ru-RU" altLang="ru-RU" sz="3200" b="1" dirty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57200" y="904875"/>
            <a:ext cx="1981200" cy="485775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0400" y="914400"/>
            <a:ext cx="1782763" cy="485775"/>
          </a:xfrm>
          <a:prstGeom prst="rightArrow">
            <a:avLst>
              <a:gd name="adj1" fmla="val 50000"/>
              <a:gd name="adj2" fmla="val 502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15366" name="Прямоугольник 5"/>
          <p:cNvSpPr>
            <a:spLocks noChangeArrowheads="1"/>
          </p:cNvSpPr>
          <p:nvPr/>
        </p:nvSpPr>
        <p:spPr bwMode="auto">
          <a:xfrm>
            <a:off x="2420938" y="2855913"/>
            <a:ext cx="5502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altLang="ru-RU" b="1" dirty="0"/>
              <a:t>Scientific assumption 
</a:t>
            </a:r>
            <a:r>
              <a:rPr lang="en-US" altLang="ru-RU" b="1" dirty="0" err="1"/>
              <a:t>Presumpted</a:t>
            </a:r>
            <a:r>
              <a:rPr lang="en-US" altLang="ru-RU" b="1" dirty="0"/>
              <a:t> scientific knowledge</a:t>
            </a:r>
            <a:endParaRPr lang="ru-RU" altLang="ru-RU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altLang="ru-RU" b="1" dirty="0"/>
              <a:t>Intended solution to the problem 
Cognitive model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5322888"/>
            <a:ext cx="4572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ru-RU" b="1" dirty="0"/>
              <a:t>If the old hypothesis is not confirmed, a new hypothesis is rejected and built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06575" y="4159250"/>
            <a:ext cx="4648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b="1" dirty="0"/>
              <a:t>If confirmed, the hypothesis becomes new scientific knowledge (develops into the "novelty of the study")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16050" y="2068513"/>
            <a:ext cx="70993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rgbClr val="222222"/>
                </a:solidFill>
                <a:latin typeface="arial" panose="020B0604020202020204" pitchFamily="34" charset="0"/>
              </a:rPr>
              <a:t>this assumption, put forward to explain a phenomenon that has not been confirmed or disproved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0" name="Стрелка: влево-вверх 9"/>
          <p:cNvSpPr/>
          <p:nvPr/>
        </p:nvSpPr>
        <p:spPr>
          <a:xfrm rot="5400000">
            <a:off x="1790700" y="5102225"/>
            <a:ext cx="1044575" cy="101282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AF0B18-CDA3-4738-98F9-B686C816401D}" type="slidenum">
              <a:rPr lang="ru-RU" altLang="ru-RU" smtClean="0">
                <a:solidFill>
                  <a:srgbClr val="898989"/>
                </a:solidFill>
              </a:rPr>
              <a:pPr/>
              <a:t>17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133600" y="2071462"/>
            <a:ext cx="5181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 dirty="0">
                <a:solidFill>
                  <a:srgbClr val="FF6600"/>
                </a:solidFill>
              </a:rPr>
              <a:t>Hypothesis requirements
</a:t>
            </a:r>
            <a:endParaRPr lang="ru-RU" altLang="ru-RU" sz="2400" b="1" i="1" dirty="0">
              <a:solidFill>
                <a:srgbClr val="FF6600"/>
              </a:solidFill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338943" y="2590800"/>
            <a:ext cx="67709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а) </a:t>
            </a:r>
            <a:r>
              <a:rPr lang="en-US" altLang="ru-RU" dirty="0"/>
              <a:t>hypothesis should not contain concepts that are not specified </a:t>
            </a:r>
            <a:endParaRPr lang="ru-RU" altLang="ru-RU" dirty="0"/>
          </a:p>
          <a:p>
            <a:pPr>
              <a:spcBef>
                <a:spcPct val="50000"/>
              </a:spcBef>
            </a:pPr>
            <a:r>
              <a:rPr lang="en-US" altLang="ru-RU" dirty="0"/>
              <a:t>b</a:t>
            </a:r>
            <a:r>
              <a:rPr lang="ru-RU" altLang="ru-RU" dirty="0"/>
              <a:t>) </a:t>
            </a:r>
            <a:r>
              <a:rPr lang="en-US" altLang="ru-RU" dirty="0"/>
              <a:t>it should be tested using existing methods </a:t>
            </a:r>
            <a:endParaRPr lang="ru-RU" altLang="ru-RU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85900" y="381000"/>
            <a:ext cx="6591300" cy="156966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2400" b="1" i="1" dirty="0">
                <a:solidFill>
                  <a:schemeClr val="accent2"/>
                </a:solidFill>
              </a:rPr>
              <a:t>The hypothesis formulates the predicted process of transferring identified patterns to the object of the study - i.e. the main conclusion of the study
</a:t>
            </a:r>
            <a:endParaRPr lang="ru-RU" altLang="ru-RU" sz="2400" b="1" i="1" dirty="0">
              <a:solidFill>
                <a:srgbClr val="00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8225" y="4482158"/>
            <a:ext cx="73723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dirty="0"/>
              <a:t>Principled verifiability
affirmative
limited applicability scale
indicating the relationship between specific variables
comparable to existing knowledge
brevity and correctness of terminology</a:t>
            </a:r>
            <a:endParaRPr lang="ru-RU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62150" y="4009607"/>
            <a:ext cx="594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2400" b="1" i="1">
                <a:solidFill>
                  <a:srgbClr val="FF66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The hallmarks of the hypothesis</a:t>
            </a:r>
            <a:r>
              <a:rPr lang="ru-RU" dirty="0"/>
              <a:t>: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37359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47C5AE-1087-4E30-9F02-B25828FB4037}" type="slidenum">
              <a:rPr lang="ru-RU" altLang="ru-RU" smtClean="0">
                <a:solidFill>
                  <a:srgbClr val="898989"/>
                </a:solidFill>
              </a:rPr>
              <a:pPr/>
              <a:t>18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1450" y="838200"/>
            <a:ext cx="414655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Tasks Research</a:t>
            </a:r>
            <a:endParaRPr lang="ru-RU" altLang="ru-RU" sz="3200" b="1" dirty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57200" y="1133475"/>
            <a:ext cx="1981200" cy="485775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503" y="2133600"/>
            <a:ext cx="5880538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rgbClr val="222222"/>
                </a:solidFill>
                <a:latin typeface="arial" panose="020B0604020202020204" pitchFamily="34" charset="0"/>
              </a:rPr>
              <a:t>these are the research steps that need to be done to</a:t>
            </a:r>
            <a:r>
              <a:rPr lang="ru-RU" alt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</a:p>
          <a:p>
            <a:pPr algn="ctr">
              <a:defRPr/>
            </a:pPr>
            <a:endParaRPr lang="ru-RU" altLang="ru-RU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altLang="ru-RU" dirty="0">
                <a:solidFill>
                  <a:srgbClr val="222222"/>
                </a:solidFill>
                <a:latin typeface="arial" panose="020B0604020202020204" pitchFamily="34" charset="0"/>
              </a:rPr>
              <a:t>achieving your goal
solving the problem 
to test the study hypothesis 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4495800"/>
            <a:ext cx="480322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The objectives of the study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determine the main stages of the study to achieve the goal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
</a:t>
            </a:r>
            <a:endParaRPr lang="ru-RU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79625" y="4665663"/>
            <a:ext cx="381000" cy="5842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991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954E7B-16DF-4A6D-AC6F-B5C4A6048B6D}" type="slidenum">
              <a:rPr lang="ru-RU" altLang="ru-RU" smtClean="0">
                <a:solidFill>
                  <a:srgbClr val="898989"/>
                </a:solidFill>
              </a:rPr>
              <a:pPr/>
              <a:t>19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0450" y="3135313"/>
            <a:ext cx="762635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t">
              <a:defRPr/>
            </a:pP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</a:rPr>
              <a:t>Fourth - with the identification of ways and means to improve the effectiveness of the study phenomenon, process, i.e. with practical aspects of work, with the problem of managing the researched object</a:t>
            </a:r>
            <a:endParaRPr lang="ru-RU" sz="16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0288" y="2400300"/>
            <a:ext cx="7600950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</a:rPr>
              <a:t>The third - with the ability to transform, modeling, experimental testing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0450" y="1390650"/>
            <a:ext cx="58674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</a:rPr>
              <a:t>The second is with the analysis of the real state of the subject of the study, dynamics, internal contradictions of development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3625" y="381000"/>
            <a:ext cx="7567613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</a:rPr>
              <a:t>The first task is usually related to the identification, clarification, deepening, methodological justification of the essence, nature, structure of the object studied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60475" y="4330700"/>
            <a:ext cx="7254875" cy="20337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en-US" altLang="ru-RU" b="1" dirty="0">
                <a:solidFill>
                  <a:schemeClr val="accent4">
                    <a:lumMod val="50000"/>
                  </a:schemeClr>
                </a:solidFill>
              </a:rPr>
              <a:t>The most common version of tasks</a:t>
            </a:r>
            <a:r>
              <a:rPr lang="ru-RU" altLang="ru-RU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en-US" altLang="ru-RU" dirty="0"/>
              <a:t>Explore in theory and practice the state of the problem .....
Substantiate the model ....
In the experimental work to check the effectiveness of the proposed model...</a:t>
            </a:r>
            <a:endParaRPr lang="ru-RU" altLang="ru-RU" dirty="0"/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en-US" altLang="ru-RU" dirty="0"/>
              <a:t>Develop recommendations for...
</a:t>
            </a:r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7A040-E196-4E41-9724-BEF4BB08D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/>
              <a:t>Lecture plan
</a:t>
            </a:r>
            <a:endParaRPr lang="ru-RU" sz="4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7898D-AE5C-432A-A38C-3E271060A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7011"/>
            <a:ext cx="814321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1. Choosing a topic and criteria for the relevance of research
2. Object and subject of research, definition of the purpose of the study
3. Develop a working hypothesis and set research objectives
4. Requirements for research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533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D12C3D-C6DC-48AD-9F31-A8F8EF4ADA3E}" type="slidenum">
              <a:rPr lang="ru-RU" altLang="ru-RU" smtClean="0">
                <a:solidFill>
                  <a:srgbClr val="898989"/>
                </a:solidFill>
              </a:rPr>
              <a:pPr/>
              <a:t>20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0" y="379413"/>
            <a:ext cx="4572000" cy="10772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ru-RU" dirty="0"/>
              <a:t>Scientific novelty 
</a:t>
            </a:r>
            <a:endParaRPr lang="ru-RU" altLang="ru-RU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9150" y="1012825"/>
            <a:ext cx="7696200" cy="646331"/>
          </a:xfrm>
          <a:prstGeom prst="rect">
            <a:avLst/>
          </a:prstGeom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ru-RU" b="1" dirty="0">
                <a:solidFill>
                  <a:schemeClr val="accent2">
                    <a:lumMod val="75000"/>
                  </a:schemeClr>
                </a:solidFill>
              </a:rPr>
              <a:t>Characterized by the acquisition of new knowledge for society 
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33400" y="1846460"/>
            <a:ext cx="79819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1200"/>
              </a:spcBef>
              <a:buFontTx/>
              <a:buAutoNum type="arabicPeriod"/>
            </a:pPr>
            <a:r>
              <a:rPr lang="en-US" altLang="ru-RU" sz="1600" b="1" dirty="0"/>
              <a:t>Studying the common-sense phenomenon of common sense through special scientific methods and turning it through it into a scientifically established fact</a:t>
            </a:r>
          </a:p>
          <a:p>
            <a:pPr algn="just">
              <a:spcBef>
                <a:spcPts val="1200"/>
              </a:spcBef>
              <a:buFontTx/>
              <a:buAutoNum type="arabicPeriod"/>
            </a:pPr>
            <a:r>
              <a:rPr lang="en-US" altLang="ru-RU" sz="1600" b="1" dirty="0"/>
              <a:t>Study of the phenomenon already known in science on a new experimental material</a:t>
            </a:r>
            <a:endParaRPr lang="ru-RU" altLang="ru-RU" sz="1600" b="1" dirty="0"/>
          </a:p>
          <a:p>
            <a:pPr algn="just">
              <a:spcBef>
                <a:spcPts val="1200"/>
              </a:spcBef>
            </a:pPr>
            <a:r>
              <a:rPr lang="ru-RU" altLang="ru-RU" sz="1600" dirty="0"/>
              <a:t>3</a:t>
            </a:r>
            <a:r>
              <a:rPr lang="en-US" altLang="ru-RU" sz="1600" dirty="0"/>
              <a:t>. </a:t>
            </a:r>
            <a:r>
              <a:rPr lang="en-US" altLang="ru-RU" sz="1600" b="1" dirty="0"/>
              <a:t>The transition from a qualitative description of facts known in science to their accurately defined quantitative characteristic</a:t>
            </a:r>
            <a:endParaRPr lang="ru-RU" altLang="ru-RU" sz="1600" b="1" dirty="0"/>
          </a:p>
          <a:p>
            <a:pPr algn="just">
              <a:spcBef>
                <a:spcPts val="1200"/>
              </a:spcBef>
            </a:pPr>
            <a:r>
              <a:rPr lang="ru-RU" altLang="ru-RU" sz="1600" dirty="0"/>
              <a:t>4. </a:t>
            </a:r>
            <a:r>
              <a:rPr lang="en-US" altLang="ru-RU" sz="1600" b="1" dirty="0"/>
              <a:t>Exploring a well-known object, process or phenomenon in science by more advanced methods</a:t>
            </a:r>
          </a:p>
          <a:p>
            <a:pPr algn="just">
              <a:spcBef>
                <a:spcPts val="1200"/>
              </a:spcBef>
            </a:pPr>
            <a:r>
              <a:rPr lang="en-US" altLang="ru-RU" sz="1600" dirty="0"/>
              <a:t>5</a:t>
            </a:r>
            <a:r>
              <a:rPr lang="ru-RU" altLang="ru-RU" sz="1600" dirty="0"/>
              <a:t>. </a:t>
            </a:r>
            <a:r>
              <a:rPr lang="en-US" altLang="ru-RU" sz="1600" b="1" dirty="0"/>
              <a:t>Changed conditions of various processes or phenomena in the natural and social environment. </a:t>
            </a:r>
            <a:endParaRPr lang="ru-RU" alt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5832256"/>
            <a:ext cx="813435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proved by a thorough analysis of literary sources, research papers, publications on the topic of this study</a:t>
            </a:r>
            <a:endParaRPr lang="ru-RU" dirty="0"/>
          </a:p>
        </p:txBody>
      </p:sp>
      <p:sp>
        <p:nvSpPr>
          <p:cNvPr id="7" name="Стрелка: вниз 6"/>
          <p:cNvSpPr/>
          <p:nvPr/>
        </p:nvSpPr>
        <p:spPr>
          <a:xfrm>
            <a:off x="4438650" y="5145284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3D7797-71F1-465B-A8CF-8F35BC1568D2}" type="slidenum">
              <a:rPr lang="ru-RU" altLang="ru-RU" smtClean="0">
                <a:solidFill>
                  <a:srgbClr val="898989"/>
                </a:solidFill>
              </a:rPr>
              <a:pPr/>
              <a:t>21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90713" y="381000"/>
            <a:ext cx="5195887" cy="10772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Theoretical significance 
</a:t>
            </a:r>
            <a:endParaRPr lang="ru-RU" altLang="ru-RU" sz="3200" b="1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362200" y="3065463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 b="1" i="1" dirty="0">
                <a:solidFill>
                  <a:srgbClr val="009900"/>
                </a:solidFill>
              </a:rPr>
              <a:t>It is about the possibilities: 
</a:t>
            </a:r>
            <a:endParaRPr lang="ru-RU" altLang="ru-RU" sz="2400" b="1" i="1" dirty="0">
              <a:solidFill>
                <a:srgbClr val="009900"/>
              </a:solidFill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68014" y="3544888"/>
            <a:ext cx="8494986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Ш"/>
            </a:pPr>
            <a:r>
              <a:rPr lang="en-US" altLang="ru-RU" sz="2400" dirty="0"/>
              <a:t> expanding the understanding of the concepts studied, events, phenomena, problems</a:t>
            </a:r>
            <a:endParaRPr lang="ru-RU" altLang="ru-RU" sz="2400" dirty="0"/>
          </a:p>
          <a:p>
            <a:pPr>
              <a:buFont typeface="Wingdings" pitchFamily="2" charset="2"/>
              <a:buChar char="Ш"/>
            </a:pPr>
            <a:r>
              <a:rPr lang="ru-RU" altLang="ru-RU" sz="2400" dirty="0"/>
              <a:t> </a:t>
            </a:r>
            <a:r>
              <a:rPr lang="en-US" altLang="ru-RU" sz="2400" dirty="0"/>
              <a:t>use of analytical results to solve scientific problems</a:t>
            </a:r>
            <a:endParaRPr lang="ru-RU" altLang="ru-RU" sz="2400" b="1" dirty="0"/>
          </a:p>
          <a:p>
            <a:pPr>
              <a:buFont typeface="Wingdings" pitchFamily="2" charset="2"/>
              <a:buChar char="Ш"/>
            </a:pPr>
            <a:r>
              <a:rPr lang="en-US" sz="2400" dirty="0"/>
              <a:t>in the presentation of a new view on the question, which will expand the approach to its study, will be the basis for the nomination of original, scientifically reasoned hypotheses</a:t>
            </a:r>
            <a:endParaRPr lang="ru-RU" altLang="ru-RU" sz="2400" dirty="0"/>
          </a:p>
          <a:p>
            <a:pPr>
              <a:buFont typeface="Wingdings" pitchFamily="2" charset="2"/>
              <a:buChar char="Ш"/>
            </a:pPr>
            <a:r>
              <a:rPr lang="ru-RU" altLang="ru-RU" sz="20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5813" y="2306638"/>
            <a:ext cx="606425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ru-RU" b="1" dirty="0"/>
              <a:t>shows how the results were able to expand the theoretical base of science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222375"/>
            <a:ext cx="8139113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The value of work from the point of view of theory is a contribution to the study of thematic material, which consists in replenishing knowledge about the subject and object of research or offering an innovative approach to the problem
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35100" y="2338388"/>
            <a:ext cx="381000" cy="5842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8CDEFD-FE8F-400E-BC37-1CB61B061B2A}" type="slidenum">
              <a:rPr lang="ru-RU" altLang="ru-RU" smtClean="0">
                <a:solidFill>
                  <a:srgbClr val="898989"/>
                </a:solidFill>
              </a:rPr>
              <a:pPr/>
              <a:t>22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381000"/>
            <a:ext cx="4899025" cy="5847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Practical significance </a:t>
            </a:r>
            <a:endParaRPr lang="ru-RU" altLang="ru-RU" sz="3200" b="1" dirty="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362200" y="3065463"/>
            <a:ext cx="533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 b="1" i="1" dirty="0">
                <a:solidFill>
                  <a:srgbClr val="009900"/>
                </a:solidFill>
              </a:rPr>
              <a:t>It is about the possibilities: 
</a:t>
            </a:r>
            <a:endParaRPr lang="ru-RU" altLang="ru-RU" sz="2400" b="1" i="1" dirty="0">
              <a:solidFill>
                <a:srgbClr val="009900"/>
              </a:solidFill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295400" y="3544888"/>
            <a:ext cx="74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Ш"/>
            </a:pPr>
            <a:r>
              <a:rPr lang="ru-RU" altLang="ru-RU" sz="2400" dirty="0"/>
              <a:t> </a:t>
            </a:r>
            <a:r>
              <a:rPr lang="en-US" altLang="ru-RU" sz="2000" b="1" dirty="0"/>
              <a:t>solutions based on the results of a practical task
</a:t>
            </a:r>
            <a:r>
              <a:rPr lang="ru-RU" altLang="ru-RU" sz="2000" dirty="0"/>
              <a:t> </a:t>
            </a:r>
            <a:r>
              <a:rPr lang="en-US" altLang="ru-RU" sz="2000" dirty="0"/>
              <a:t>further scientific research
</a:t>
            </a:r>
            <a:r>
              <a:rPr lang="en-US" altLang="ru-RU" sz="2000" b="1" dirty="0"/>
              <a:t>use of the data obtained in the process of training certain specialists</a:t>
            </a:r>
            <a:endParaRPr lang="ru-RU" alt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97075" y="2167930"/>
            <a:ext cx="606425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ru-RU" b="1" dirty="0"/>
              <a:t>shows what the results of the study can provide for practice and what have already been given
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6763" y="1222375"/>
            <a:ext cx="775335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Disclosure of the practical meaning (application) of research work, description of how the results can be applied
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09713" y="2046288"/>
            <a:ext cx="381000" cy="5842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FF0000"/>
                </a:solidFill>
              </a:rPr>
              <a:t>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ABE2EAC-7F53-45D5-B092-5F21888691C8}"/>
                  </a:ext>
                </a:extLst>
              </p14:cNvPr>
              <p14:cNvContentPartPr/>
              <p14:nvPr/>
            </p14:nvContentPartPr>
            <p14:xfrm>
              <a:off x="3907800" y="2050200"/>
              <a:ext cx="360" cy="36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ABE2EAC-7F53-45D5-B092-5F21888691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8440" y="20408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92188"/>
            <a:ext cx="7543800" cy="5492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Issues for preparation and discussion
</a:t>
            </a: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954272" y="1631951"/>
            <a:ext cx="8077200" cy="47244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ru-RU" b="1" dirty="0">
                <a:solidFill>
                  <a:srgbClr val="006600"/>
                </a:solidFill>
              </a:rPr>
              <a:t>How are the goals and objectives of scientific research defined?
How do you choose the purpose and objectives of the study?
How do I choose an object and a subject of study? What is their relationship?
What does the logical structure of scientific research include?
How do you determine the novelty of the study?</a:t>
            </a:r>
          </a:p>
          <a:p>
            <a:pPr algn="ctr">
              <a:spcBef>
                <a:spcPct val="60000"/>
              </a:spcBef>
            </a:pPr>
            <a:r>
              <a:rPr lang="en-US" altLang="ru-RU" sz="3200" b="1" u="sng" dirty="0">
                <a:solidFill>
                  <a:srgbClr val="006600"/>
                </a:solidFill>
              </a:rPr>
              <a:t>END PART 1</a:t>
            </a:r>
            <a:endParaRPr lang="ru-RU" altLang="ru-RU" sz="3200" u="sng" dirty="0"/>
          </a:p>
        </p:txBody>
      </p:sp>
      <p:sp>
        <p:nvSpPr>
          <p:cNvPr id="2253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E08C6C-90C3-4A2C-AE42-01F879A274C0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E63B9A-DC7E-46E4-A628-88BF2C3F1E81}" type="slidenum">
              <a:rPr lang="ru-RU" altLang="ru-RU" smtClean="0">
                <a:solidFill>
                  <a:srgbClr val="898989"/>
                </a:solidFill>
              </a:rPr>
              <a:pPr/>
              <a:t>3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304800"/>
            <a:ext cx="815340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Methodological apparatus of research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137160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/>
              <a:t>The general logic of the study
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81000" y="2160588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GENERAL ANALYSIS
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797175" y="3527425"/>
            <a:ext cx="2743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IDENTIFYING PROBLEMS
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181600" y="4833938"/>
            <a:ext cx="35814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Recommendations
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2085360">
            <a:off x="2687638" y="3184525"/>
            <a:ext cx="661987" cy="544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85360">
            <a:off x="5049838" y="4559300"/>
            <a:ext cx="661987" cy="544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4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A55D84-1430-4CC7-AEBE-DBE95ACA8CCA}" type="slidenum">
              <a:rPr lang="ru-RU" altLang="ru-RU" smtClean="0">
                <a:solidFill>
                  <a:srgbClr val="898989"/>
                </a:solidFill>
              </a:rPr>
              <a:pPr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/>
        </p:nvSpPr>
        <p:spPr bwMode="auto">
          <a:xfrm>
            <a:off x="533400" y="2638425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ru-RU" altLang="ru-RU" sz="4000" b="1" dirty="0"/>
          </a:p>
          <a:p>
            <a:pPr algn="ctr">
              <a:buFontTx/>
              <a:buNone/>
              <a:defRPr/>
            </a:pPr>
            <a:endParaRPr lang="ru-RU" altLang="ru-RU" sz="4000" b="1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904245" y="798513"/>
            <a:ext cx="2317750" cy="485775"/>
          </a:xfrm>
          <a:prstGeom prst="rightArrow">
            <a:avLst>
              <a:gd name="adj1" fmla="val 50000"/>
              <a:gd name="adj2" fmla="val 502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8716" y="556504"/>
            <a:ext cx="3797596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3200" b="1" kern="1100" dirty="0"/>
              <a:t>SELECTING A THEME
</a:t>
            </a:r>
            <a:endParaRPr lang="ru-RU" sz="3200" kern="1100" dirty="0"/>
          </a:p>
        </p:txBody>
      </p:sp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740780" y="3208338"/>
            <a:ext cx="77237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just" fontAlgn="t"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>
                <a:solidFill>
                  <a:schemeClr val="accent1"/>
                </a:solidFill>
              </a:rPr>
              <a:t>Objective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en-US" dirty="0"/>
              <a:t>(relevance, novelty, problem, prospect of research) </a:t>
            </a:r>
            <a:endParaRPr lang="ru-RU" dirty="0"/>
          </a:p>
          <a:p>
            <a:pPr marL="285750" indent="-285750" algn="just" fontAlgn="t"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>
                <a:solidFill>
                  <a:schemeClr val="accent1"/>
                </a:solidFill>
              </a:rPr>
              <a:t>Subjective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en-US" dirty="0"/>
              <a:t>(individual characteristics of the researcher, the level and quality of education, the scientific interests of the leader) factors</a:t>
            </a:r>
            <a:endParaRPr lang="ru-RU" dirty="0">
              <a:solidFill>
                <a:srgbClr val="5F5F5F"/>
              </a:solidFill>
              <a:latin typeface="Tahoma" pitchFamily="34" charset="0"/>
            </a:endParaRPr>
          </a:p>
        </p:txBody>
      </p:sp>
      <p:sp>
        <p:nvSpPr>
          <p:cNvPr id="3079" name="Прямоугольник 2"/>
          <p:cNvSpPr>
            <a:spLocks noChangeArrowheads="1"/>
          </p:cNvSpPr>
          <p:nvPr/>
        </p:nvSpPr>
        <p:spPr bwMode="auto">
          <a:xfrm>
            <a:off x="2819400" y="2640013"/>
            <a:ext cx="23775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Determined by factors:</a:t>
            </a:r>
            <a:r>
              <a:rPr lang="en-US" sz="1600" b="1" dirty="0">
                <a:solidFill>
                  <a:srgbClr val="000000"/>
                </a:solidFill>
              </a:rPr>
              <a:t>
</a:t>
            </a:r>
            <a:endParaRPr lang="ru-RU" b="1" dirty="0"/>
          </a:p>
        </p:txBody>
      </p:sp>
      <p:sp>
        <p:nvSpPr>
          <p:cNvPr id="3080" name="Прямоугольник 3"/>
          <p:cNvSpPr>
            <a:spLocks noChangeArrowheads="1"/>
          </p:cNvSpPr>
          <p:nvPr/>
        </p:nvSpPr>
        <p:spPr bwMode="auto">
          <a:xfrm>
            <a:off x="3032125" y="1828800"/>
            <a:ext cx="27126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topic should be topical
</a:t>
            </a:r>
            <a:endParaRPr lang="ru-RU" dirty="0"/>
          </a:p>
        </p:txBody>
      </p:sp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2422525" y="172085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FF0000"/>
                </a:solidFill>
                <a:cs typeface="Adobe Hebrew" pitchFamily="18" charset="-79"/>
              </a:rPr>
              <a:t>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62600" y="5287963"/>
            <a:ext cx="2514600" cy="6461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Must not be too narrow
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50925" y="5283200"/>
            <a:ext cx="2514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Should not be too wide.
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921125" y="5302250"/>
            <a:ext cx="1371600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1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8BD0A6-C031-4046-AB82-9FF1A357860B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11" name="Rectangle 3"/>
          <p:cNvSpPr>
            <a:spLocks noGrp="1" noChangeArrowheads="1"/>
          </p:cNvSpPr>
          <p:nvPr/>
        </p:nvSpPr>
        <p:spPr bwMode="auto">
          <a:xfrm>
            <a:off x="533400" y="2638425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ru-RU" altLang="ru-RU" sz="4000" b="1" dirty="0"/>
          </a:p>
          <a:p>
            <a:pPr algn="ctr">
              <a:buFontTx/>
              <a:buNone/>
              <a:defRPr/>
            </a:pPr>
            <a:endParaRPr lang="ru-RU" altLang="ru-RU" sz="4000" b="1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946775" y="1033463"/>
            <a:ext cx="2317750" cy="485775"/>
          </a:xfrm>
          <a:prstGeom prst="rightArrow">
            <a:avLst>
              <a:gd name="adj1" fmla="val 50000"/>
              <a:gd name="adj2" fmla="val 502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2800" y="976313"/>
            <a:ext cx="243840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IDEA (PLAN)</a:t>
            </a:r>
            <a:endParaRPr lang="ru-RU" sz="3200" dirty="0"/>
          </a:p>
        </p:txBody>
      </p:sp>
      <p:sp>
        <p:nvSpPr>
          <p:cNvPr id="4102" name="Прямоугольник 12"/>
          <p:cNvSpPr>
            <a:spLocks noChangeArrowheads="1"/>
          </p:cNvSpPr>
          <p:nvPr/>
        </p:nvSpPr>
        <p:spPr bwMode="auto">
          <a:xfrm>
            <a:off x="381000" y="5679560"/>
            <a:ext cx="85328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b="1" i="1" dirty="0"/>
              <a:t>(as a rule, writing is not issued, but constantly keeps "in the head": in what direction the researcher wants to move, what new scientific knowledge he wants to get)
</a:t>
            </a:r>
            <a:endParaRPr lang="ru-RU" altLang="ru-RU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8013" y="1733550"/>
            <a:ext cx="83058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this is the basic idea, which brings together all the structural elements of the study, determines the order of its conduct and its stages</a:t>
            </a:r>
            <a:endParaRPr lang="ru-RU" b="1" dirty="0"/>
          </a:p>
        </p:txBody>
      </p:sp>
      <p:sp>
        <p:nvSpPr>
          <p:cNvPr id="4104" name="Прямоугольник 14"/>
          <p:cNvSpPr>
            <a:spLocks noChangeArrowheads="1"/>
          </p:cNvSpPr>
          <p:nvPr/>
        </p:nvSpPr>
        <p:spPr bwMode="auto">
          <a:xfrm>
            <a:off x="838200" y="2809875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Tahoma" pitchFamily="34" charset="0"/>
              </a:rPr>
              <a:t> In the IDEA (plan) of the study are built in a logical order:
</a:t>
            </a:r>
            <a:endParaRPr lang="ru-RU" dirty="0"/>
          </a:p>
        </p:txBody>
      </p:sp>
      <p:sp>
        <p:nvSpPr>
          <p:cNvPr id="4105" name="Прямоугольник 15"/>
          <p:cNvSpPr>
            <a:spLocks noChangeArrowheads="1"/>
          </p:cNvSpPr>
          <p:nvPr/>
        </p:nvSpPr>
        <p:spPr bwMode="auto">
          <a:xfrm>
            <a:off x="862013" y="3402013"/>
            <a:ext cx="732155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 fontAlgn="t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1600" dirty="0">
                <a:latin typeface="Tahoma" pitchFamily="34" charset="0"/>
              </a:rPr>
              <a:t>goal, task, hypothesis of research
criteria, indicators of the development of a particular phenomenon correlate with specific methods of research</a:t>
            </a:r>
            <a:endParaRPr lang="ru-RU" sz="1600" dirty="0">
              <a:latin typeface="Tahoma" pitchFamily="34" charset="0"/>
            </a:endParaRPr>
          </a:p>
          <a:p>
            <a:pPr marL="285750" indent="-285750" algn="just" fontAlgn="t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1600" dirty="0">
                <a:latin typeface="Tahoma" pitchFamily="34" charset="0"/>
              </a:rPr>
              <a:t>determines the sequence of applications of these methods, the order of management of the course of the experiment, the order of registration, accumulation and generalization of experimental material
</a:t>
            </a:r>
            <a:endParaRPr lang="ru-RU" sz="1600" dirty="0">
              <a:latin typeface="Tahoma" pitchFamily="34" charset="0"/>
            </a:endParaRPr>
          </a:p>
        </p:txBody>
      </p:sp>
      <p:sp>
        <p:nvSpPr>
          <p:cNvPr id="4106" name="AutoShape 4"/>
          <p:cNvSpPr>
            <a:spLocks noChangeArrowheads="1"/>
          </p:cNvSpPr>
          <p:nvPr/>
        </p:nvSpPr>
        <p:spPr bwMode="auto">
          <a:xfrm>
            <a:off x="1035050" y="1033463"/>
            <a:ext cx="2317750" cy="485775"/>
          </a:xfrm>
          <a:prstGeom prst="rightArrow">
            <a:avLst>
              <a:gd name="adj1" fmla="val 50000"/>
              <a:gd name="adj2" fmla="val 502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9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9AEFE9-04DF-4CA6-9384-FA54A68C0321}" type="slidenum">
              <a:rPr lang="ru-RU" altLang="ru-RU" smtClean="0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5216525"/>
            <a:ext cx="6567488" cy="92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t">
              <a:defRPr/>
            </a:pP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The three phase (final)
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putting the results into practice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literary and scientific design of the work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4097" y="291068"/>
            <a:ext cx="708370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The idea of the study determines its stages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62000" y="19685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FF0000"/>
                </a:solidFill>
                <a:cs typeface="Adobe Hebrew" pitchFamily="18" charset="-79"/>
              </a:rPr>
              <a:t>!</a:t>
            </a:r>
          </a:p>
        </p:txBody>
      </p:sp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1612106" y="818548"/>
            <a:ext cx="6565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t"/>
            <a:r>
              <a:rPr lang="en-US" dirty="0">
                <a:latin typeface="Tahoma" pitchFamily="34" charset="0"/>
              </a:rPr>
              <a:t>Usually, the study consists of their three main stages: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3750" y="1338263"/>
            <a:ext cx="6096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t">
              <a:defRPr/>
            </a:pP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The first phase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of the study includes: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
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 selecting of problem and theme
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determining an object and subject, purpose and task 
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development of the study hypothesis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1600" y="2861945"/>
            <a:ext cx="724058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t">
              <a:defRPr/>
            </a:pP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The second phase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of the study contains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choosing methods and developing a research methodology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hypothesis test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directly research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formulating preliminary conclusions, testing and refining them;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algn="just" fontAlgn="t">
              <a:defRPr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</a:rPr>
              <a:t>– 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justification for closing conclusions and practical recommendations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9DB1AD-52D0-4A65-8BC6-BBCC14C56052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914400" y="83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7239000" y="83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6592" y="609600"/>
            <a:ext cx="4977114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Relevance research</a:t>
            </a:r>
            <a:endParaRPr lang="ru-RU" alt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4709" y="2818946"/>
            <a:ext cx="64699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dirty="0">
                <a:latin typeface="arial" panose="020B0604020202020204" pitchFamily="34" charset="0"/>
              </a:rPr>
              <a:t>In relevance is shown </a:t>
            </a:r>
            <a:r>
              <a:rPr lang="ru-RU" altLang="ru-RU" dirty="0">
                <a:latin typeface="arial" panose="020B0604020202020204" pitchFamily="34" charset="0"/>
              </a:rPr>
              <a:t>: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ru-RU" dirty="0">
                <a:latin typeface="arial" panose="020B0604020202020204" pitchFamily="34" charset="0"/>
              </a:rPr>
              <a:t>what are the tasks facing practice, science in terms of the chosen direction in specific socio-economic conditions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ru-RU" dirty="0">
                <a:latin typeface="arial" panose="020B0604020202020204" pitchFamily="34" charset="0"/>
              </a:rPr>
              <a:t>what in the most general synopsis was done by predecessors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ru-RU" dirty="0">
                <a:latin typeface="arial" panose="020B0604020202020204" pitchFamily="34" charset="0"/>
              </a:rPr>
              <a:t>what remains undisclosed, what remains to be done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1879600"/>
            <a:ext cx="7696200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this is the degree of its importance at the moment and in a given situation for solving a certain problem, task or question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CAD6B6-F24D-44EA-BD3B-6FAFC2DCC4E2}" type="slidenum">
              <a:rPr lang="ru-RU" altLang="ru-RU" smtClean="0">
                <a:solidFill>
                  <a:srgbClr val="898989"/>
                </a:solidFill>
              </a:rPr>
              <a:pPr/>
              <a:t>8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3331029"/>
            <a:ext cx="7467600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relevance of the research topic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due to the following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factors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filling any gaps in science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further development of the problem in modern conditions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its own view on an issue on which there is no consensus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generalization of experience
summing up and promoting knowledge on the main issue
posing new problems to attract public attention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4950" y="420688"/>
            <a:ext cx="6553200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actuality of the research problem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demand for studying and solving this problem in society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2150" y="1352550"/>
            <a:ext cx="8177213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rationale for the relevance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study is an explanation of the need to study this topic and conduct the study in the process of general cognition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0313" y="2276475"/>
            <a:ext cx="710247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justification for the relevance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topic of research is a basic requirement for research work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
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EC570B-D9F7-42F1-A6E1-6CD4F6057276}" type="slidenum">
              <a:rPr lang="ru-RU" altLang="ru-RU" smtClean="0">
                <a:solidFill>
                  <a:srgbClr val="898989"/>
                </a:solidFill>
              </a:rPr>
              <a:pPr/>
              <a:t>9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762000" y="2054225"/>
            <a:ext cx="2043113" cy="485775"/>
          </a:xfrm>
          <a:prstGeom prst="rightArrow">
            <a:avLst>
              <a:gd name="adj1" fmla="val 50000"/>
              <a:gd name="adj2" fmla="val 502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6315075" y="2054225"/>
            <a:ext cx="2447925" cy="485775"/>
          </a:xfrm>
          <a:prstGeom prst="rightArrow">
            <a:avLst>
              <a:gd name="adj1" fmla="val 50000"/>
              <a:gd name="adj2" fmla="val 502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4227513" y="812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352925" y="48593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6000">
              <a:latin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9866" y="1825873"/>
            <a:ext cx="302418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3200" b="1" dirty="0"/>
              <a:t>Contradiction</a:t>
            </a:r>
            <a:endParaRPr lang="ru-RU" alt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81438" y="392113"/>
            <a:ext cx="12410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ru-RU" b="1" dirty="0"/>
              <a:t>IN SCIENCE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11135" y="5905500"/>
            <a:ext cx="137255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ru-RU" b="1" dirty="0"/>
              <a:t>IN PRACTICE</a:t>
            </a:r>
            <a:endParaRPr lang="ru-RU" alt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0238" y="2760663"/>
            <a:ext cx="5638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</a:rPr>
              <a:t>inconsistencies between any opposites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0200" y="3536950"/>
            <a:ext cx="6477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t">
              <a:defRPr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two statements, one of which is the negation of the other. If two statements are in a relationship of contradiction, then one of them is equivalent to the negation of the other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14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cb8017206df0fb3ddb63d37fd77adf50cec04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DC7B3F-E8E3-48E5-998C-682D4768333F}"/>
</file>

<file path=customXml/itemProps2.xml><?xml version="1.0" encoding="utf-8"?>
<ds:datastoreItem xmlns:ds="http://schemas.openxmlformats.org/officeDocument/2006/customXml" ds:itemID="{F9A13AA6-C238-4703-B429-7C09D8934FD7}"/>
</file>

<file path=customXml/itemProps3.xml><?xml version="1.0" encoding="utf-8"?>
<ds:datastoreItem xmlns:ds="http://schemas.openxmlformats.org/officeDocument/2006/customXml" ds:itemID="{CAC2331F-33F2-46F5-B531-2F0943B48C0D}"/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1854</Words>
  <Application>Microsoft Office PowerPoint</Application>
  <PresentationFormat>Экран (4:3)</PresentationFormat>
  <Paragraphs>166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The methodological apparatus of research (part 1)
</vt:lpstr>
      <vt:lpstr>Lecture plan
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Issues for preparation and discussion
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85</cp:revision>
  <dcterms:created xsi:type="dcterms:W3CDTF">2014-11-21T11:00:06Z</dcterms:created>
  <dcterms:modified xsi:type="dcterms:W3CDTF">2021-03-04T17:24:09Z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